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1" r:id="rId1"/>
  </p:sldMasterIdLst>
  <p:notesMasterIdLst>
    <p:notesMasterId r:id="rId9"/>
  </p:notesMasterIdLst>
  <p:handoutMasterIdLst>
    <p:handoutMasterId r:id="rId10"/>
  </p:handoutMasterIdLst>
  <p:sldIdLst>
    <p:sldId id="316" r:id="rId2"/>
    <p:sldId id="328" r:id="rId3"/>
    <p:sldId id="329" r:id="rId4"/>
    <p:sldId id="333" r:id="rId5"/>
    <p:sldId id="334" r:id="rId6"/>
    <p:sldId id="326" r:id="rId7"/>
    <p:sldId id="31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85"/>
    <a:srgbClr val="E9B77D"/>
    <a:srgbClr val="0E1B3B"/>
    <a:srgbClr val="070C1B"/>
    <a:srgbClr val="E97912"/>
    <a:srgbClr val="DCAC7A"/>
    <a:srgbClr val="4A6EC5"/>
    <a:srgbClr val="4869C3"/>
    <a:srgbClr val="496BC4"/>
    <a:srgbClr val="853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71864" autoAdjust="0"/>
  </p:normalViewPr>
  <p:slideViewPr>
    <p:cSldViewPr snapToGrid="0">
      <p:cViewPr>
        <p:scale>
          <a:sx n="94" d="100"/>
          <a:sy n="94" d="100"/>
        </p:scale>
        <p:origin x="-632" y="752"/>
      </p:cViewPr>
      <p:guideLst>
        <p:guide orient="horz" pos="2091"/>
        <p:guide pos="3872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-28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4F7D3-FDF9-F24D-99EB-A1E675FBA51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B85EC-F763-434D-B5F6-17C4AE78B0EC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Import </a:t>
          </a:r>
          <a:r>
            <a:rPr lang="en-US" sz="2400" b="1" dirty="0" smtClean="0">
              <a:solidFill>
                <a:srgbClr val="17375E"/>
              </a:solidFill>
            </a:rPr>
            <a:t>VM</a:t>
          </a:r>
          <a:endParaRPr lang="en-US" sz="2400" b="1" dirty="0">
            <a:solidFill>
              <a:srgbClr val="17375E"/>
            </a:solidFill>
          </a:endParaRPr>
        </a:p>
      </dgm:t>
    </dgm:pt>
    <dgm:pt modelId="{4ED2661F-3EB3-1B42-AF04-E68D45420AEA}" type="parTrans" cxnId="{40A01155-9333-304C-93F8-F700D324EF41}">
      <dgm:prSet/>
      <dgm:spPr/>
      <dgm:t>
        <a:bodyPr/>
        <a:lstStyle/>
        <a:p>
          <a:endParaRPr lang="en-US"/>
        </a:p>
      </dgm:t>
    </dgm:pt>
    <dgm:pt modelId="{9BF18734-7C1D-B747-83E7-34B069CEBB6B}" type="sibTrans" cxnId="{40A01155-9333-304C-93F8-F700D324EF41}">
      <dgm:prSet/>
      <dgm:spPr/>
      <dgm:t>
        <a:bodyPr/>
        <a:lstStyle/>
        <a:p>
          <a:endParaRPr lang="en-US"/>
        </a:p>
      </dgm:t>
    </dgm:pt>
    <dgm:pt modelId="{19BE72F0-B38A-3845-A713-4F2AE7FEB712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Start VM</a:t>
          </a:r>
          <a:endParaRPr lang="en-US" sz="2400" b="1" dirty="0">
            <a:solidFill>
              <a:srgbClr val="17375E"/>
            </a:solidFill>
          </a:endParaRPr>
        </a:p>
      </dgm:t>
    </dgm:pt>
    <dgm:pt modelId="{FD3FB1CB-A31D-934A-BBC5-16D6AD2352E9}" type="parTrans" cxnId="{6A7887F0-FA13-CE40-BD60-42DE051C939B}">
      <dgm:prSet/>
      <dgm:spPr/>
      <dgm:t>
        <a:bodyPr/>
        <a:lstStyle/>
        <a:p>
          <a:endParaRPr lang="en-US"/>
        </a:p>
      </dgm:t>
    </dgm:pt>
    <dgm:pt modelId="{7AF73C83-F29A-FC4A-94CF-19052C879731}" type="sibTrans" cxnId="{6A7887F0-FA13-CE40-BD60-42DE051C939B}">
      <dgm:prSet/>
      <dgm:spPr/>
      <dgm:t>
        <a:bodyPr/>
        <a:lstStyle/>
        <a:p>
          <a:endParaRPr lang="en-US"/>
        </a:p>
      </dgm:t>
    </dgm:pt>
    <dgm:pt modelId="{656BAA3E-F8F9-1A4C-8C08-3F1063389180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Install roll</a:t>
          </a:r>
          <a:endParaRPr lang="en-US" sz="2400" b="1" dirty="0">
            <a:solidFill>
              <a:srgbClr val="17375E"/>
            </a:solidFill>
          </a:endParaRPr>
        </a:p>
      </dgm:t>
    </dgm:pt>
    <dgm:pt modelId="{BCFDB044-28EB-2C44-842F-013ADCC97CC1}" type="parTrans" cxnId="{D2AD013F-D2D6-1B47-BD9F-8A086A2DED91}">
      <dgm:prSet/>
      <dgm:spPr/>
      <dgm:t>
        <a:bodyPr/>
        <a:lstStyle/>
        <a:p>
          <a:endParaRPr lang="en-US"/>
        </a:p>
      </dgm:t>
    </dgm:pt>
    <dgm:pt modelId="{2DBA8517-44DC-DD40-8199-CBF9C1B04345}" type="sibTrans" cxnId="{D2AD013F-D2D6-1B47-BD9F-8A086A2DED91}">
      <dgm:prSet/>
      <dgm:spPr/>
      <dgm:t>
        <a:bodyPr/>
        <a:lstStyle/>
        <a:p>
          <a:endParaRPr lang="en-US"/>
        </a:p>
      </dgm:t>
    </dgm:pt>
    <dgm:pt modelId="{2165B5E9-967B-CB42-9D2A-48AE4917EE97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Bootstrap</a:t>
          </a:r>
        </a:p>
        <a:p>
          <a:pPr algn="ctr" rtl="0"/>
          <a:r>
            <a:rPr lang="en-US" sz="2400" b="1" dirty="0" smtClean="0">
              <a:solidFill>
                <a:srgbClr val="17375E"/>
              </a:solidFill>
            </a:rPr>
            <a:t>database</a:t>
          </a:r>
          <a:endParaRPr lang="en-US" sz="2400" b="1" dirty="0">
            <a:solidFill>
              <a:srgbClr val="17375E"/>
            </a:solidFill>
          </a:endParaRPr>
        </a:p>
      </dgm:t>
    </dgm:pt>
    <dgm:pt modelId="{42186C1E-BD94-4846-B949-D98FF2E7FAE6}" type="parTrans" cxnId="{AAAFC042-48E9-A046-919B-7342F58F251C}">
      <dgm:prSet/>
      <dgm:spPr/>
      <dgm:t>
        <a:bodyPr/>
        <a:lstStyle/>
        <a:p>
          <a:endParaRPr lang="en-US"/>
        </a:p>
      </dgm:t>
    </dgm:pt>
    <dgm:pt modelId="{5DDC3F85-A903-974D-A516-85C0C7F98188}" type="sibTrans" cxnId="{AAAFC042-48E9-A046-919B-7342F58F251C}">
      <dgm:prSet/>
      <dgm:spPr/>
      <dgm:t>
        <a:bodyPr/>
        <a:lstStyle/>
        <a:p>
          <a:endParaRPr lang="en-US"/>
        </a:p>
      </dgm:t>
    </dgm:pt>
    <dgm:pt modelId="{27838813-168F-3F46-B870-15E62FE60580}">
      <dgm:prSet/>
      <dgm:spPr/>
      <dgm:t>
        <a:bodyPr/>
        <a:lstStyle/>
        <a:p>
          <a:pPr algn="l" rtl="0"/>
          <a:r>
            <a:rPr lang="en-US" sz="2700" dirty="0" smtClean="0"/>
            <a:t>5 min</a:t>
          </a:r>
          <a:endParaRPr lang="en-US" sz="2700" dirty="0"/>
        </a:p>
      </dgm:t>
    </dgm:pt>
    <dgm:pt modelId="{713ADC79-57D5-4643-90DC-4569E4313280}" type="parTrans" cxnId="{C46F6B4D-37F1-CF4E-B8DB-52B6C6E2580E}">
      <dgm:prSet/>
      <dgm:spPr/>
      <dgm:t>
        <a:bodyPr/>
        <a:lstStyle/>
        <a:p>
          <a:endParaRPr lang="en-US"/>
        </a:p>
      </dgm:t>
    </dgm:pt>
    <dgm:pt modelId="{F3E74C3B-BC78-0D47-A781-6D16DB4DE5BE}" type="sibTrans" cxnId="{C46F6B4D-37F1-CF4E-B8DB-52B6C6E2580E}">
      <dgm:prSet/>
      <dgm:spPr/>
      <dgm:t>
        <a:bodyPr/>
        <a:lstStyle/>
        <a:p>
          <a:endParaRPr lang="en-US"/>
        </a:p>
      </dgm:t>
    </dgm:pt>
    <dgm:pt modelId="{D247937A-5E7E-924E-A7AC-DB8624B74FA1}">
      <dgm:prSet/>
      <dgm:spPr/>
      <dgm:t>
        <a:bodyPr/>
        <a:lstStyle/>
        <a:p>
          <a:pPr algn="l" rtl="0"/>
          <a:r>
            <a:rPr lang="en-US" sz="2700" dirty="0" smtClean="0"/>
            <a:t>3 min</a:t>
          </a:r>
          <a:endParaRPr lang="en-US" sz="2700" dirty="0"/>
        </a:p>
      </dgm:t>
    </dgm:pt>
    <dgm:pt modelId="{F56A3992-5798-BE48-80F5-532A0C75F739}" type="parTrans" cxnId="{4EE8AF4E-4570-714C-BB9C-828A1EA08D8E}">
      <dgm:prSet/>
      <dgm:spPr/>
      <dgm:t>
        <a:bodyPr/>
        <a:lstStyle/>
        <a:p>
          <a:endParaRPr lang="en-US"/>
        </a:p>
      </dgm:t>
    </dgm:pt>
    <dgm:pt modelId="{D301047C-275D-6C47-BF3B-E94EB8DC6A07}" type="sibTrans" cxnId="{4EE8AF4E-4570-714C-BB9C-828A1EA08D8E}">
      <dgm:prSet/>
      <dgm:spPr/>
      <dgm:t>
        <a:bodyPr/>
        <a:lstStyle/>
        <a:p>
          <a:endParaRPr lang="en-US"/>
        </a:p>
      </dgm:t>
    </dgm:pt>
    <dgm:pt modelId="{936D27DC-B4B7-654E-8D23-C2DAEC77D4DA}">
      <dgm:prSet/>
      <dgm:spPr/>
      <dgm:t>
        <a:bodyPr/>
        <a:lstStyle/>
        <a:p>
          <a:pPr algn="l" rtl="0"/>
          <a:r>
            <a:rPr lang="en-US" sz="2700" dirty="0" smtClean="0"/>
            <a:t>15 min</a:t>
          </a:r>
          <a:endParaRPr lang="en-US" sz="2700" dirty="0"/>
        </a:p>
      </dgm:t>
    </dgm:pt>
    <dgm:pt modelId="{3DACA53B-0245-4848-837E-B58955CCEA10}" type="parTrans" cxnId="{E7D75C2C-2FE6-0D4A-AA25-B6F6AD2FB736}">
      <dgm:prSet/>
      <dgm:spPr/>
      <dgm:t>
        <a:bodyPr/>
        <a:lstStyle/>
        <a:p>
          <a:endParaRPr lang="en-US"/>
        </a:p>
      </dgm:t>
    </dgm:pt>
    <dgm:pt modelId="{1A0C712A-B62C-4045-8B6E-503B5E284165}" type="sibTrans" cxnId="{E7D75C2C-2FE6-0D4A-AA25-B6F6AD2FB736}">
      <dgm:prSet/>
      <dgm:spPr/>
      <dgm:t>
        <a:bodyPr/>
        <a:lstStyle/>
        <a:p>
          <a:endParaRPr lang="en-US"/>
        </a:p>
      </dgm:t>
    </dgm:pt>
    <dgm:pt modelId="{7CAA7688-6D66-944F-AD31-2B91A8E8C98D}">
      <dgm:prSet/>
      <dgm:spPr/>
      <dgm:t>
        <a:bodyPr/>
        <a:lstStyle/>
        <a:p>
          <a:pPr algn="l" rtl="0"/>
          <a:r>
            <a:rPr lang="en-US" sz="2700" dirty="0" smtClean="0"/>
            <a:t>50 </a:t>
          </a:r>
          <a:r>
            <a:rPr lang="en-US" sz="2700" dirty="0" smtClean="0"/>
            <a:t>min</a:t>
          </a:r>
          <a:endParaRPr lang="en-US" sz="2700" dirty="0"/>
        </a:p>
      </dgm:t>
    </dgm:pt>
    <dgm:pt modelId="{EA53BE19-DCBA-2143-9EF0-7CBE32BCAE5F}" type="parTrans" cxnId="{ED806F89-613B-0E4C-836D-CFF49EB8DE83}">
      <dgm:prSet/>
      <dgm:spPr/>
      <dgm:t>
        <a:bodyPr/>
        <a:lstStyle/>
        <a:p>
          <a:endParaRPr lang="en-US"/>
        </a:p>
      </dgm:t>
    </dgm:pt>
    <dgm:pt modelId="{0EA07C15-4647-2040-BCBB-5A0555FFC752}" type="sibTrans" cxnId="{ED806F89-613B-0E4C-836D-CFF49EB8DE83}">
      <dgm:prSet/>
      <dgm:spPr/>
      <dgm:t>
        <a:bodyPr/>
        <a:lstStyle/>
        <a:p>
          <a:endParaRPr lang="en-US"/>
        </a:p>
      </dgm:t>
    </dgm:pt>
    <dgm:pt modelId="{3705BD42-1ADA-6E4D-B1AE-9E2EDDA3FA5C}" type="pres">
      <dgm:prSet presAssocID="{A4C4F7D3-FDF9-F24D-99EB-A1E675FBA5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9D471C-85C0-8D4A-A34C-E9992A270866}" type="pres">
      <dgm:prSet presAssocID="{AF0B85EC-F763-434D-B5F6-17C4AE78B0EC}" presName="composite" presStyleCnt="0"/>
      <dgm:spPr/>
    </dgm:pt>
    <dgm:pt modelId="{619F4791-2D19-4C40-9467-67F062ADB58F}" type="pres">
      <dgm:prSet presAssocID="{AF0B85EC-F763-434D-B5F6-17C4AE78B0E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B7A7A89B-7474-9443-A0F5-30F06B3D0539}" type="pres">
      <dgm:prSet presAssocID="{AF0B85EC-F763-434D-B5F6-17C4AE78B0EC}" presName="txNode" presStyleLbl="node1" presStyleIdx="0" presStyleCnt="4" custScaleY="61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654E-B868-614E-9764-5D331761D954}" type="pres">
      <dgm:prSet presAssocID="{9BF18734-7C1D-B747-83E7-34B069CEBB6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95B0CAA-59F8-2D4E-8E87-8BD7CA2655FA}" type="pres">
      <dgm:prSet presAssocID="{9BF18734-7C1D-B747-83E7-34B069CEBB6B}" presName="connTx" presStyleLbl="sibTrans2D1" presStyleIdx="0" presStyleCnt="3"/>
      <dgm:spPr/>
      <dgm:t>
        <a:bodyPr/>
        <a:lstStyle/>
        <a:p>
          <a:endParaRPr lang="en-US"/>
        </a:p>
      </dgm:t>
    </dgm:pt>
    <dgm:pt modelId="{1B9B32D6-B171-FE47-BBAE-33A27F1715BF}" type="pres">
      <dgm:prSet presAssocID="{19BE72F0-B38A-3845-A713-4F2AE7FEB712}" presName="composite" presStyleCnt="0"/>
      <dgm:spPr/>
    </dgm:pt>
    <dgm:pt modelId="{7BB5E6B7-79AD-DA4D-9DB9-ED937022B645}" type="pres">
      <dgm:prSet presAssocID="{19BE72F0-B38A-3845-A713-4F2AE7FEB712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3A3DD4E4-C469-D34C-8344-9623EEAF6AAD}" type="pres">
      <dgm:prSet presAssocID="{19BE72F0-B38A-3845-A713-4F2AE7FEB712}" presName="txNode" presStyleLbl="node1" presStyleIdx="1" presStyleCnt="4" custScaleY="54231" custLinFactNeighborY="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18E50-4AE4-DA49-9199-B8464E2E3049}" type="pres">
      <dgm:prSet presAssocID="{7AF73C83-F29A-FC4A-94CF-19052C87973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1871CA-D3E1-6349-8AC5-71B2FFA8B6E4}" type="pres">
      <dgm:prSet presAssocID="{7AF73C83-F29A-FC4A-94CF-19052C879731}" presName="connTx" presStyleLbl="sibTrans2D1" presStyleIdx="1" presStyleCnt="3"/>
      <dgm:spPr/>
      <dgm:t>
        <a:bodyPr/>
        <a:lstStyle/>
        <a:p>
          <a:endParaRPr lang="en-US"/>
        </a:p>
      </dgm:t>
    </dgm:pt>
    <dgm:pt modelId="{94F49083-E524-E24C-85BD-4AEFD47823AD}" type="pres">
      <dgm:prSet presAssocID="{656BAA3E-F8F9-1A4C-8C08-3F1063389180}" presName="composite" presStyleCnt="0"/>
      <dgm:spPr/>
    </dgm:pt>
    <dgm:pt modelId="{DF610E0E-4E0F-FA4D-9797-E436C91E252E}" type="pres">
      <dgm:prSet presAssocID="{656BAA3E-F8F9-1A4C-8C08-3F1063389180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  <dgm:t>
        <a:bodyPr/>
        <a:lstStyle/>
        <a:p>
          <a:endParaRPr lang="en-US"/>
        </a:p>
      </dgm:t>
    </dgm:pt>
    <dgm:pt modelId="{BF6630CF-30F9-0543-ABAB-DE4A834D9A43}" type="pres">
      <dgm:prSet presAssocID="{656BAA3E-F8F9-1A4C-8C08-3F1063389180}" presName="txNode" presStyleLbl="node1" presStyleIdx="2" presStyleCnt="4" custScaleY="61372" custLinFactNeighborX="2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0F854-B36A-9B47-ABCC-1635B445B135}" type="pres">
      <dgm:prSet presAssocID="{2DBA8517-44DC-DD40-8199-CBF9C1B0434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FEB65E6-B301-2044-AA68-E65089A4DA7A}" type="pres">
      <dgm:prSet presAssocID="{2DBA8517-44DC-DD40-8199-CBF9C1B04345}" presName="connTx" presStyleLbl="sibTrans2D1" presStyleIdx="2" presStyleCnt="3"/>
      <dgm:spPr/>
      <dgm:t>
        <a:bodyPr/>
        <a:lstStyle/>
        <a:p>
          <a:endParaRPr lang="en-US"/>
        </a:p>
      </dgm:t>
    </dgm:pt>
    <dgm:pt modelId="{87A982ED-D721-0E41-A90E-7E51CF3F7361}" type="pres">
      <dgm:prSet presAssocID="{2165B5E9-967B-CB42-9D2A-48AE4917EE97}" presName="composite" presStyleCnt="0"/>
      <dgm:spPr/>
    </dgm:pt>
    <dgm:pt modelId="{92549DBC-517B-0C49-B003-174B1E4F9353}" type="pres">
      <dgm:prSet presAssocID="{2165B5E9-967B-CB42-9D2A-48AE4917EE97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E0982CAB-F178-9A4C-9047-F9D3F552E095}" type="pres">
      <dgm:prSet presAssocID="{2165B5E9-967B-CB42-9D2A-48AE4917EE97}" presName="txNode" presStyleLbl="node1" presStyleIdx="3" presStyleCnt="4" custScaleX="96350" custScaleY="83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F575CF-0552-414D-83F5-164B3CD575B4}" type="presOf" srcId="{7CAA7688-6D66-944F-AD31-2B91A8E8C98D}" destId="{E0982CAB-F178-9A4C-9047-F9D3F552E095}" srcOrd="0" destOrd="1" presId="urn:microsoft.com/office/officeart/2005/8/layout/hProcess10"/>
    <dgm:cxn modelId="{40A01155-9333-304C-93F8-F700D324EF41}" srcId="{A4C4F7D3-FDF9-F24D-99EB-A1E675FBA514}" destId="{AF0B85EC-F763-434D-B5F6-17C4AE78B0EC}" srcOrd="0" destOrd="0" parTransId="{4ED2661F-3EB3-1B42-AF04-E68D45420AEA}" sibTransId="{9BF18734-7C1D-B747-83E7-34B069CEBB6B}"/>
    <dgm:cxn modelId="{180EA556-4EC3-CC47-94FA-3AEE4BEB1031}" type="presOf" srcId="{7AF73C83-F29A-FC4A-94CF-19052C879731}" destId="{1F1871CA-D3E1-6349-8AC5-71B2FFA8B6E4}" srcOrd="1" destOrd="0" presId="urn:microsoft.com/office/officeart/2005/8/layout/hProcess10"/>
    <dgm:cxn modelId="{062589E0-2773-1841-8A8D-9AE68D7C5366}" type="presOf" srcId="{19BE72F0-B38A-3845-A713-4F2AE7FEB712}" destId="{3A3DD4E4-C469-D34C-8344-9623EEAF6AAD}" srcOrd="0" destOrd="0" presId="urn:microsoft.com/office/officeart/2005/8/layout/hProcess10"/>
    <dgm:cxn modelId="{AAAFC042-48E9-A046-919B-7342F58F251C}" srcId="{A4C4F7D3-FDF9-F24D-99EB-A1E675FBA514}" destId="{2165B5E9-967B-CB42-9D2A-48AE4917EE97}" srcOrd="3" destOrd="0" parTransId="{42186C1E-BD94-4846-B949-D98FF2E7FAE6}" sibTransId="{5DDC3F85-A903-974D-A516-85C0C7F98188}"/>
    <dgm:cxn modelId="{44D3731C-CFFD-5344-9AE3-73B7663FDE47}" type="presOf" srcId="{D247937A-5E7E-924E-A7AC-DB8624B74FA1}" destId="{3A3DD4E4-C469-D34C-8344-9623EEAF6AAD}" srcOrd="0" destOrd="1" presId="urn:microsoft.com/office/officeart/2005/8/layout/hProcess10"/>
    <dgm:cxn modelId="{9BC138A2-3F7B-6C41-ABE3-9E4DDCD60BAF}" type="presOf" srcId="{7AF73C83-F29A-FC4A-94CF-19052C879731}" destId="{44918E50-4AE4-DA49-9199-B8464E2E3049}" srcOrd="0" destOrd="0" presId="urn:microsoft.com/office/officeart/2005/8/layout/hProcess10"/>
    <dgm:cxn modelId="{CB32A7B4-9EFC-BB48-A5A1-37DFB6F9809F}" type="presOf" srcId="{27838813-168F-3F46-B870-15E62FE60580}" destId="{B7A7A89B-7474-9443-A0F5-30F06B3D0539}" srcOrd="0" destOrd="1" presId="urn:microsoft.com/office/officeart/2005/8/layout/hProcess10"/>
    <dgm:cxn modelId="{E2F54271-9520-2448-8F9B-53DD494B71E0}" type="presOf" srcId="{2DBA8517-44DC-DD40-8199-CBF9C1B04345}" destId="{3FEB65E6-B301-2044-AA68-E65089A4DA7A}" srcOrd="1" destOrd="0" presId="urn:microsoft.com/office/officeart/2005/8/layout/hProcess10"/>
    <dgm:cxn modelId="{C9B55A2F-FEFB-664D-8286-D45FDEEFEAC8}" type="presOf" srcId="{A4C4F7D3-FDF9-F24D-99EB-A1E675FBA514}" destId="{3705BD42-1ADA-6E4D-B1AE-9E2EDDA3FA5C}" srcOrd="0" destOrd="0" presId="urn:microsoft.com/office/officeart/2005/8/layout/hProcess10"/>
    <dgm:cxn modelId="{2C9467C7-07B9-F044-A9D9-318B62053FFA}" type="presOf" srcId="{9BF18734-7C1D-B747-83E7-34B069CEBB6B}" destId="{395B0CAA-59F8-2D4E-8E87-8BD7CA2655FA}" srcOrd="1" destOrd="0" presId="urn:microsoft.com/office/officeart/2005/8/layout/hProcess10"/>
    <dgm:cxn modelId="{D2AD013F-D2D6-1B47-BD9F-8A086A2DED91}" srcId="{A4C4F7D3-FDF9-F24D-99EB-A1E675FBA514}" destId="{656BAA3E-F8F9-1A4C-8C08-3F1063389180}" srcOrd="2" destOrd="0" parTransId="{BCFDB044-28EB-2C44-842F-013ADCC97CC1}" sibTransId="{2DBA8517-44DC-DD40-8199-CBF9C1B04345}"/>
    <dgm:cxn modelId="{C46F6B4D-37F1-CF4E-B8DB-52B6C6E2580E}" srcId="{AF0B85EC-F763-434D-B5F6-17C4AE78B0EC}" destId="{27838813-168F-3F46-B870-15E62FE60580}" srcOrd="0" destOrd="0" parTransId="{713ADC79-57D5-4643-90DC-4569E4313280}" sibTransId="{F3E74C3B-BC78-0D47-A781-6D16DB4DE5BE}"/>
    <dgm:cxn modelId="{B9A6A5E7-38AD-4145-B757-A4CE0CC8D9AB}" type="presOf" srcId="{AF0B85EC-F763-434D-B5F6-17C4AE78B0EC}" destId="{B7A7A89B-7474-9443-A0F5-30F06B3D0539}" srcOrd="0" destOrd="0" presId="urn:microsoft.com/office/officeart/2005/8/layout/hProcess10"/>
    <dgm:cxn modelId="{F45D0299-B570-534A-B32E-9527926FCBD1}" type="presOf" srcId="{936D27DC-B4B7-654E-8D23-C2DAEC77D4DA}" destId="{BF6630CF-30F9-0543-ABAB-DE4A834D9A43}" srcOrd="0" destOrd="1" presId="urn:microsoft.com/office/officeart/2005/8/layout/hProcess10"/>
    <dgm:cxn modelId="{4EE8AF4E-4570-714C-BB9C-828A1EA08D8E}" srcId="{19BE72F0-B38A-3845-A713-4F2AE7FEB712}" destId="{D247937A-5E7E-924E-A7AC-DB8624B74FA1}" srcOrd="0" destOrd="0" parTransId="{F56A3992-5798-BE48-80F5-532A0C75F739}" sibTransId="{D301047C-275D-6C47-BF3B-E94EB8DC6A07}"/>
    <dgm:cxn modelId="{6A7887F0-FA13-CE40-BD60-42DE051C939B}" srcId="{A4C4F7D3-FDF9-F24D-99EB-A1E675FBA514}" destId="{19BE72F0-B38A-3845-A713-4F2AE7FEB712}" srcOrd="1" destOrd="0" parTransId="{FD3FB1CB-A31D-934A-BBC5-16D6AD2352E9}" sibTransId="{7AF73C83-F29A-FC4A-94CF-19052C879731}"/>
    <dgm:cxn modelId="{E7D75C2C-2FE6-0D4A-AA25-B6F6AD2FB736}" srcId="{656BAA3E-F8F9-1A4C-8C08-3F1063389180}" destId="{936D27DC-B4B7-654E-8D23-C2DAEC77D4DA}" srcOrd="0" destOrd="0" parTransId="{3DACA53B-0245-4848-837E-B58955CCEA10}" sibTransId="{1A0C712A-B62C-4045-8B6E-503B5E284165}"/>
    <dgm:cxn modelId="{ED806F89-613B-0E4C-836D-CFF49EB8DE83}" srcId="{2165B5E9-967B-CB42-9D2A-48AE4917EE97}" destId="{7CAA7688-6D66-944F-AD31-2B91A8E8C98D}" srcOrd="0" destOrd="0" parTransId="{EA53BE19-DCBA-2143-9EF0-7CBE32BCAE5F}" sibTransId="{0EA07C15-4647-2040-BCBB-5A0555FFC752}"/>
    <dgm:cxn modelId="{EC1FE267-FB06-BA48-91A9-7C168ABEFAED}" type="presOf" srcId="{2DBA8517-44DC-DD40-8199-CBF9C1B04345}" destId="{1AA0F854-B36A-9B47-ABCC-1635B445B135}" srcOrd="0" destOrd="0" presId="urn:microsoft.com/office/officeart/2005/8/layout/hProcess10"/>
    <dgm:cxn modelId="{AC11FA28-EA31-A847-A7D1-6006D31DAD56}" type="presOf" srcId="{9BF18734-7C1D-B747-83E7-34B069CEBB6B}" destId="{0E92654E-B868-614E-9764-5D331761D954}" srcOrd="0" destOrd="0" presId="urn:microsoft.com/office/officeart/2005/8/layout/hProcess10"/>
    <dgm:cxn modelId="{0A44A22A-FD97-CA4A-9571-2BEF764DDAB9}" type="presOf" srcId="{656BAA3E-F8F9-1A4C-8C08-3F1063389180}" destId="{BF6630CF-30F9-0543-ABAB-DE4A834D9A43}" srcOrd="0" destOrd="0" presId="urn:microsoft.com/office/officeart/2005/8/layout/hProcess10"/>
    <dgm:cxn modelId="{D2E35DB4-2B43-2B4A-83F3-6DCBAA002D6B}" type="presOf" srcId="{2165B5E9-967B-CB42-9D2A-48AE4917EE97}" destId="{E0982CAB-F178-9A4C-9047-F9D3F552E095}" srcOrd="0" destOrd="0" presId="urn:microsoft.com/office/officeart/2005/8/layout/hProcess10"/>
    <dgm:cxn modelId="{9F2BC3B2-E2BE-0A4C-B66C-B1EAEEE5F814}" type="presParOf" srcId="{3705BD42-1ADA-6E4D-B1AE-9E2EDDA3FA5C}" destId="{939D471C-85C0-8D4A-A34C-E9992A270866}" srcOrd="0" destOrd="0" presId="urn:microsoft.com/office/officeart/2005/8/layout/hProcess10"/>
    <dgm:cxn modelId="{AE6F7E62-A5E4-3140-92AB-D122AC9E8875}" type="presParOf" srcId="{939D471C-85C0-8D4A-A34C-E9992A270866}" destId="{619F4791-2D19-4C40-9467-67F062ADB58F}" srcOrd="0" destOrd="0" presId="urn:microsoft.com/office/officeart/2005/8/layout/hProcess10"/>
    <dgm:cxn modelId="{EF3DDA06-06FE-9347-B4D8-AB37764866A4}" type="presParOf" srcId="{939D471C-85C0-8D4A-A34C-E9992A270866}" destId="{B7A7A89B-7474-9443-A0F5-30F06B3D0539}" srcOrd="1" destOrd="0" presId="urn:microsoft.com/office/officeart/2005/8/layout/hProcess10"/>
    <dgm:cxn modelId="{0EADA907-F980-D046-9DFE-4F89BC46E1BD}" type="presParOf" srcId="{3705BD42-1ADA-6E4D-B1AE-9E2EDDA3FA5C}" destId="{0E92654E-B868-614E-9764-5D331761D954}" srcOrd="1" destOrd="0" presId="urn:microsoft.com/office/officeart/2005/8/layout/hProcess10"/>
    <dgm:cxn modelId="{9C71278C-A7DF-594C-BC05-7E3E0E3BD3A0}" type="presParOf" srcId="{0E92654E-B868-614E-9764-5D331761D954}" destId="{395B0CAA-59F8-2D4E-8E87-8BD7CA2655FA}" srcOrd="0" destOrd="0" presId="urn:microsoft.com/office/officeart/2005/8/layout/hProcess10"/>
    <dgm:cxn modelId="{9F030E7E-D899-754E-8730-E2DD76FEA2C3}" type="presParOf" srcId="{3705BD42-1ADA-6E4D-B1AE-9E2EDDA3FA5C}" destId="{1B9B32D6-B171-FE47-BBAE-33A27F1715BF}" srcOrd="2" destOrd="0" presId="urn:microsoft.com/office/officeart/2005/8/layout/hProcess10"/>
    <dgm:cxn modelId="{98B356FD-8FA0-D741-967C-236D1FB776CA}" type="presParOf" srcId="{1B9B32D6-B171-FE47-BBAE-33A27F1715BF}" destId="{7BB5E6B7-79AD-DA4D-9DB9-ED937022B645}" srcOrd="0" destOrd="0" presId="urn:microsoft.com/office/officeart/2005/8/layout/hProcess10"/>
    <dgm:cxn modelId="{D1B0787F-3599-B943-9967-AE1B25E16980}" type="presParOf" srcId="{1B9B32D6-B171-FE47-BBAE-33A27F1715BF}" destId="{3A3DD4E4-C469-D34C-8344-9623EEAF6AAD}" srcOrd="1" destOrd="0" presId="urn:microsoft.com/office/officeart/2005/8/layout/hProcess10"/>
    <dgm:cxn modelId="{28856C10-7CC2-C049-8062-CCFD8E80A14A}" type="presParOf" srcId="{3705BD42-1ADA-6E4D-B1AE-9E2EDDA3FA5C}" destId="{44918E50-4AE4-DA49-9199-B8464E2E3049}" srcOrd="3" destOrd="0" presId="urn:microsoft.com/office/officeart/2005/8/layout/hProcess10"/>
    <dgm:cxn modelId="{E629CED5-68E4-1B4E-81FA-C41BB64CDDA0}" type="presParOf" srcId="{44918E50-4AE4-DA49-9199-B8464E2E3049}" destId="{1F1871CA-D3E1-6349-8AC5-71B2FFA8B6E4}" srcOrd="0" destOrd="0" presId="urn:microsoft.com/office/officeart/2005/8/layout/hProcess10"/>
    <dgm:cxn modelId="{BB53E9A0-60B5-9240-8F01-61F98DB070EB}" type="presParOf" srcId="{3705BD42-1ADA-6E4D-B1AE-9E2EDDA3FA5C}" destId="{94F49083-E524-E24C-85BD-4AEFD47823AD}" srcOrd="4" destOrd="0" presId="urn:microsoft.com/office/officeart/2005/8/layout/hProcess10"/>
    <dgm:cxn modelId="{ACF69FF6-EB07-744B-8EF2-C0DBAF53A843}" type="presParOf" srcId="{94F49083-E524-E24C-85BD-4AEFD47823AD}" destId="{DF610E0E-4E0F-FA4D-9797-E436C91E252E}" srcOrd="0" destOrd="0" presId="urn:microsoft.com/office/officeart/2005/8/layout/hProcess10"/>
    <dgm:cxn modelId="{FAAED11A-F514-2044-A5AC-22D9172FDB4F}" type="presParOf" srcId="{94F49083-E524-E24C-85BD-4AEFD47823AD}" destId="{BF6630CF-30F9-0543-ABAB-DE4A834D9A43}" srcOrd="1" destOrd="0" presId="urn:microsoft.com/office/officeart/2005/8/layout/hProcess10"/>
    <dgm:cxn modelId="{EE9ACCFA-30DD-FE48-8CDA-B08E195301F3}" type="presParOf" srcId="{3705BD42-1ADA-6E4D-B1AE-9E2EDDA3FA5C}" destId="{1AA0F854-B36A-9B47-ABCC-1635B445B135}" srcOrd="5" destOrd="0" presId="urn:microsoft.com/office/officeart/2005/8/layout/hProcess10"/>
    <dgm:cxn modelId="{3B1F3310-927E-354D-A729-FE3C8A3D0834}" type="presParOf" srcId="{1AA0F854-B36A-9B47-ABCC-1635B445B135}" destId="{3FEB65E6-B301-2044-AA68-E65089A4DA7A}" srcOrd="0" destOrd="0" presId="urn:microsoft.com/office/officeart/2005/8/layout/hProcess10"/>
    <dgm:cxn modelId="{826CA735-C3F9-E44E-80FE-1186729156A2}" type="presParOf" srcId="{3705BD42-1ADA-6E4D-B1AE-9E2EDDA3FA5C}" destId="{87A982ED-D721-0E41-A90E-7E51CF3F7361}" srcOrd="6" destOrd="0" presId="urn:microsoft.com/office/officeart/2005/8/layout/hProcess10"/>
    <dgm:cxn modelId="{3371C1DB-E2BB-CD4B-B48E-7453FD418601}" type="presParOf" srcId="{87A982ED-D721-0E41-A90E-7E51CF3F7361}" destId="{92549DBC-517B-0C49-B003-174B1E4F9353}" srcOrd="0" destOrd="0" presId="urn:microsoft.com/office/officeart/2005/8/layout/hProcess10"/>
    <dgm:cxn modelId="{9F57239A-2B08-7D4F-A843-C00D1659089C}" type="presParOf" srcId="{87A982ED-D721-0E41-A90E-7E51CF3F7361}" destId="{E0982CAB-F178-9A4C-9047-F9D3F552E09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F4791-2D19-4C40-9467-67F062ADB58F}">
      <dsp:nvSpPr>
        <dsp:cNvPr id="0" name=""/>
        <dsp:cNvSpPr/>
      </dsp:nvSpPr>
      <dsp:spPr>
        <a:xfrm>
          <a:off x="5314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A7A89B-7474-9443-A0F5-30F06B3D0539}">
      <dsp:nvSpPr>
        <dsp:cNvPr id="0" name=""/>
        <dsp:cNvSpPr/>
      </dsp:nvSpPr>
      <dsp:spPr>
        <a:xfrm>
          <a:off x="313228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Import </a:t>
          </a:r>
          <a:r>
            <a:rPr lang="en-US" sz="2400" b="1" kern="1200" dirty="0" smtClean="0">
              <a:solidFill>
                <a:srgbClr val="17375E"/>
              </a:solidFill>
            </a:rPr>
            <a:t>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 min</a:t>
          </a:r>
          <a:endParaRPr lang="en-US" sz="2700" kern="1200" dirty="0"/>
        </a:p>
      </dsp:txBody>
      <dsp:txXfrm>
        <a:off x="347228" y="1963903"/>
        <a:ext cx="1823468" cy="1092832"/>
      </dsp:txXfrm>
    </dsp:sp>
    <dsp:sp modelId="{0E92654E-B868-614E-9764-5D331761D954}">
      <dsp:nvSpPr>
        <dsp:cNvPr id="0" name=""/>
        <dsp:cNvSpPr/>
      </dsp:nvSpPr>
      <dsp:spPr>
        <a:xfrm rot="39584">
          <a:off x="2261109" y="11653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61113" y="1255645"/>
        <a:ext cx="255053" cy="272695"/>
      </dsp:txXfrm>
    </dsp:sp>
    <dsp:sp modelId="{7BB5E6B7-79AD-DA4D-9DB9-ED937022B645}">
      <dsp:nvSpPr>
        <dsp:cNvPr id="0" name=""/>
        <dsp:cNvSpPr/>
      </dsp:nvSpPr>
      <dsp:spPr>
        <a:xfrm>
          <a:off x="2937750" y="463471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DD4E4-C469-D34C-8344-9623EEAF6AAD}">
      <dsp:nvSpPr>
        <dsp:cNvPr id="0" name=""/>
        <dsp:cNvSpPr/>
      </dsp:nvSpPr>
      <dsp:spPr>
        <a:xfrm>
          <a:off x="3245664" y="2044711"/>
          <a:ext cx="1891468" cy="1025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Start 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3 min</a:t>
          </a:r>
          <a:endParaRPr lang="en-US" sz="2700" kern="1200" dirty="0"/>
        </a:p>
      </dsp:txBody>
      <dsp:txXfrm>
        <a:off x="3275708" y="2074755"/>
        <a:ext cx="1831380" cy="965674"/>
      </dsp:txXfrm>
    </dsp:sp>
    <dsp:sp modelId="{44918E50-4AE4-DA49-9199-B8464E2E3049}">
      <dsp:nvSpPr>
        <dsp:cNvPr id="0" name=""/>
        <dsp:cNvSpPr/>
      </dsp:nvSpPr>
      <dsp:spPr>
        <a:xfrm rot="21560416">
          <a:off x="5193545" y="11647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93549" y="1256303"/>
        <a:ext cx="255053" cy="272695"/>
      </dsp:txXfrm>
    </dsp:sp>
    <dsp:sp modelId="{DF610E0E-4E0F-FA4D-9797-E436C91E252E}">
      <dsp:nvSpPr>
        <dsp:cNvPr id="0" name=""/>
        <dsp:cNvSpPr/>
      </dsp:nvSpPr>
      <dsp:spPr>
        <a:xfrm>
          <a:off x="5870186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6630CF-30F9-0543-ABAB-DE4A834D9A43}">
      <dsp:nvSpPr>
        <dsp:cNvPr id="0" name=""/>
        <dsp:cNvSpPr/>
      </dsp:nvSpPr>
      <dsp:spPr>
        <a:xfrm>
          <a:off x="6232139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Install roll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15 min</a:t>
          </a:r>
          <a:endParaRPr lang="en-US" sz="2700" kern="1200" dirty="0"/>
        </a:p>
      </dsp:txBody>
      <dsp:txXfrm>
        <a:off x="6266139" y="1963903"/>
        <a:ext cx="1823468" cy="1092832"/>
      </dsp:txXfrm>
    </dsp:sp>
    <dsp:sp modelId="{1AA0F854-B36A-9B47-ABCC-1635B445B135}">
      <dsp:nvSpPr>
        <dsp:cNvPr id="0" name=""/>
        <dsp:cNvSpPr/>
      </dsp:nvSpPr>
      <dsp:spPr>
        <a:xfrm rot="21479445">
          <a:off x="8125881" y="1095840"/>
          <a:ext cx="3645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125915" y="1188656"/>
        <a:ext cx="255193" cy="272695"/>
      </dsp:txXfrm>
    </dsp:sp>
    <dsp:sp modelId="{92549DBC-517B-0C49-B003-174B1E4F9353}">
      <dsp:nvSpPr>
        <dsp:cNvPr id="0" name=""/>
        <dsp:cNvSpPr/>
      </dsp:nvSpPr>
      <dsp:spPr>
        <a:xfrm>
          <a:off x="8802622" y="326827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982CAB-F178-9A4C-9047-F9D3F552E095}">
      <dsp:nvSpPr>
        <dsp:cNvPr id="0" name=""/>
        <dsp:cNvSpPr/>
      </dsp:nvSpPr>
      <dsp:spPr>
        <a:xfrm>
          <a:off x="9145055" y="1621272"/>
          <a:ext cx="1822429" cy="15723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Bootstrap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database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50 </a:t>
          </a:r>
          <a:r>
            <a:rPr lang="en-US" sz="2700" kern="1200" dirty="0" smtClean="0"/>
            <a:t>min</a:t>
          </a:r>
          <a:endParaRPr lang="en-US" sz="2700" kern="1200" dirty="0"/>
        </a:p>
      </dsp:txBody>
      <dsp:txXfrm>
        <a:off x="9191107" y="1667324"/>
        <a:ext cx="1730325" cy="14802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BFFFD-F870-E748-97F4-D61DBD8ACC44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3362-6380-5449-88DD-7A466C90B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1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569-8A05-004E-BC62-A700F3731B16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583B-DF5C-424F-9BB0-F13ED796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system; each component is designed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others, but 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instances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or more components running for individuals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components include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LmDbServer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the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 Management Component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LmCompute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Component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Component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exposes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web services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metadata, and research tools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users 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Jobs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Compute component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Component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(not shown)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application, and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QGIS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VirtualBox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powerful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x86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AMD64/Intel64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virtualization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and Open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</a:t>
            </a: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Windows, Linux, Macintosh, and Solaris hosts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many guest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AD435-2FB9-2E43-8FD9-48864FD11A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8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 start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</a:t>
            </a:r>
            <a:r>
              <a:rPr lang="en-US" baseline="0" dirty="0" smtClean="0"/>
              <a:t>reduced the overhead of bringing up Lifemapper components so it can be done repeatedly to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Test robustness of code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Test alternate hardware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Test scalability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Test different input data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Demonstrate the process including application refactoring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Benefit from your suggestions!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USGS</a:t>
            </a:r>
            <a:r>
              <a:rPr lang="en-US" sz="1200" baseline="0" dirty="0" smtClean="0">
                <a:solidFill>
                  <a:schemeClr val="tx1"/>
                </a:solidFill>
              </a:rPr>
              <a:t> CESU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#G14AC00285</a:t>
            </a:r>
            <a:endParaRPr lang="en-US" sz="2400" dirty="0" smtClean="0">
              <a:solidFill>
                <a:srgbClr val="141D3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are all complete?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141D31"/>
                </a:solidFill>
              </a:rPr>
              <a:t>US NSF BIO/DBI 0851290</a:t>
            </a:r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 NSF </a:t>
            </a:r>
            <a:r>
              <a:rPr lang="en-US" sz="2400" dirty="0" err="1" smtClean="0">
                <a:solidFill>
                  <a:srgbClr val="141D31"/>
                </a:solidFill>
              </a:rPr>
              <a:t>EPSCoR</a:t>
            </a:r>
            <a:r>
              <a:rPr lang="en-US" sz="2400" dirty="0" smtClean="0">
                <a:solidFill>
                  <a:srgbClr val="141D31"/>
                </a:solidFill>
              </a:rPr>
              <a:t> 0553722</a:t>
            </a:r>
          </a:p>
          <a:p>
            <a:pPr marL="400050" lvl="1" indent="0">
              <a:buFont typeface="Arial"/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 NSF </a:t>
            </a:r>
            <a:r>
              <a:rPr lang="en-US" sz="2400" dirty="0" err="1" smtClean="0">
                <a:solidFill>
                  <a:srgbClr val="141D31"/>
                </a:solidFill>
              </a:rPr>
              <a:t>EPSCoR</a:t>
            </a:r>
            <a:r>
              <a:rPr lang="en-US" sz="2400" dirty="0" smtClean="0">
                <a:solidFill>
                  <a:srgbClr val="141D31"/>
                </a:solidFill>
              </a:rPr>
              <a:t> 0919443</a:t>
            </a:r>
          </a:p>
          <a:p>
            <a:pPr marL="400050" lvl="1" indent="0">
              <a:buFont typeface="Arial"/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 NSF EHR/DRL 0918590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>
                <a:solidFill>
                  <a:srgbClr val="141D31"/>
                </a:solidFill>
              </a:rPr>
              <a:t>US NSF OCI/CI-TEAM 0753336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8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06942-B22F-F74E-B42C-5C1279CE6E9E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AB62-A776-5D46-9B85-59F1549584CA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67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67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14A-5460-6D42-8653-D5DC300C935D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3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185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5B1F-9380-A942-A277-7F106745DBCF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4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DEFD-6673-1240-BEA0-2DA578A7EB1E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C294-2DE6-0A49-A747-EEEBB4F1AFC7}" type="datetime1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6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6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365-CF16-9E44-8407-7E91A7F757B8}" type="datetime1">
              <a:rPr lang="en-US" smtClean="0"/>
              <a:t>10/15/14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8AD-1147-D44F-8C26-0AC44415BF77}" type="datetime1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AA4A5-58E8-3142-9E4E-D643DB492257}" type="datetime1">
              <a:rPr lang="en-US" smtClean="0"/>
              <a:t>10/15/14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9B1A-4745-3645-8985-3001919594CF}" type="datetime1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F66F-5CD1-EE4F-890F-195983DCE651}" type="datetime1">
              <a:rPr lang="en-US" smtClean="0"/>
              <a:t>10/15/14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f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Using the Title</a:t>
            </a:r>
            <a:endParaRPr lang="en-US" sz="2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DF887-316B-D44D-8A2A-35CDD1743C6B}" type="datetime1">
              <a:rPr lang="en-US" smtClean="0"/>
              <a:t>10/15/14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7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agma-lo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3" y="193961"/>
            <a:ext cx="1149457" cy="888382"/>
          </a:xfrm>
          <a:prstGeom prst="rect">
            <a:avLst/>
          </a:prstGeom>
        </p:spPr>
      </p:pic>
      <p:pic>
        <p:nvPicPr>
          <p:cNvPr id="13" name="Picture 12" descr="BioInst_1C_UnitHorz.tif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400" y="266701"/>
            <a:ext cx="1212658" cy="482599"/>
          </a:xfrm>
          <a:prstGeom prst="rect">
            <a:avLst/>
          </a:prstGeom>
        </p:spPr>
      </p:pic>
      <p:pic>
        <p:nvPicPr>
          <p:cNvPr id="12" name="Picture 11" descr="logo-ucsd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86" y="317525"/>
            <a:ext cx="696375" cy="3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hf hdr="0" ftr="0" dt="0"/>
  <p:txStyles>
    <p:titleStyle>
      <a:lvl1pPr marL="0" marR="0" indent="0" algn="ctr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>
          <a:solidFill>
            <a:srgbClr val="376092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9293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9293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9293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tiff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tiff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ifemapper.org" TargetMode="External"/><Relationship Id="rId4" Type="http://schemas.openxmlformats.org/officeDocument/2006/relationships/hyperlink" Target="https://github.com/lifemapper/" TargetMode="External"/><Relationship Id="rId5" Type="http://schemas.openxmlformats.org/officeDocument/2006/relationships/hyperlink" Target="http://www.rocksclusters.org" TargetMode="External"/><Relationship Id="rId6" Type="http://schemas.openxmlformats.org/officeDocument/2006/relationships/hyperlink" Target="https://github.com/pragmagrid/lifemapp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39000">
              <a:schemeClr val="bg1"/>
            </a:gs>
            <a:gs pos="69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948" y="1263819"/>
            <a:ext cx="1146210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PRAGMA 27 Student Challenge:</a:t>
            </a:r>
          </a:p>
          <a:p>
            <a:pPr algn="ctr"/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Install Lifemapper Components</a:t>
            </a:r>
            <a:endParaRPr lang="en-US" sz="48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42281" y="487897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9" name="Picture 8" descr="lm_worl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6" y="3017414"/>
            <a:ext cx="3191573" cy="32523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 descr="lm_logo_post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37" y="3387890"/>
            <a:ext cx="5920563" cy="10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5170"/>
          </a:xfrm>
        </p:spPr>
        <p:txBody>
          <a:bodyPr>
            <a:normAutofit/>
          </a:bodyPr>
          <a:lstStyle/>
          <a:p>
            <a:r>
              <a:rPr lang="en-US" dirty="0" smtClean="0"/>
              <a:t>PRAGMA 27 </a:t>
            </a:r>
            <a:r>
              <a:rPr lang="en-US" dirty="0" smtClean="0"/>
              <a:t>Student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6"/>
            <a:ext cx="5873863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Lifemapper is: </a:t>
            </a:r>
          </a:p>
          <a:p>
            <a:r>
              <a:rPr lang="en-US" dirty="0" smtClean="0"/>
              <a:t>Software infrastructure for biodiversity research</a:t>
            </a:r>
            <a:endParaRPr lang="en-US" dirty="0" smtClean="0"/>
          </a:p>
          <a:p>
            <a:r>
              <a:rPr lang="en-US" dirty="0" smtClean="0"/>
              <a:t>Previously tied to Kansas installation and data</a:t>
            </a:r>
          </a:p>
          <a:p>
            <a:r>
              <a:rPr lang="en-US" dirty="0" smtClean="0"/>
              <a:t>Goal: Deployable infrastructure </a:t>
            </a:r>
          </a:p>
          <a:p>
            <a:r>
              <a:rPr lang="en-US" dirty="0" smtClean="0"/>
              <a:t>Process: </a:t>
            </a:r>
            <a:r>
              <a:rPr lang="en-US" dirty="0" smtClean="0"/>
              <a:t>Create automated </a:t>
            </a:r>
            <a:r>
              <a:rPr lang="en-US" dirty="0" smtClean="0"/>
              <a:t>install </a:t>
            </a:r>
            <a:r>
              <a:rPr lang="en-US" dirty="0"/>
              <a:t>and configure </a:t>
            </a:r>
            <a:r>
              <a:rPr lang="en-US" dirty="0" smtClean="0"/>
              <a:t>process 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Methods:</a:t>
            </a:r>
            <a:endParaRPr lang="en-US" dirty="0"/>
          </a:p>
          <a:p>
            <a:r>
              <a:rPr lang="en-US" dirty="0" smtClean="0"/>
              <a:t>Use Rocks Cluster Management System to leverage </a:t>
            </a:r>
            <a:r>
              <a:rPr lang="en-US" dirty="0" smtClean="0"/>
              <a:t>‘roll’ technology</a:t>
            </a:r>
          </a:p>
          <a:p>
            <a:r>
              <a:rPr lang="en-US" dirty="0" smtClean="0"/>
              <a:t>Add configuration files and scripts for localization</a:t>
            </a:r>
          </a:p>
          <a:p>
            <a:r>
              <a:rPr lang="en-US" dirty="0" smtClean="0"/>
              <a:t>Bootstrap </a:t>
            </a:r>
            <a:r>
              <a:rPr lang="en-US" dirty="0" smtClean="0"/>
              <a:t>database and metadata seeding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Your Challenge: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VirtualBox</a:t>
            </a:r>
            <a:r>
              <a:rPr lang="en-US" dirty="0" smtClean="0"/>
              <a:t> on laptop</a:t>
            </a:r>
          </a:p>
          <a:p>
            <a:r>
              <a:rPr lang="en-US" dirty="0" smtClean="0"/>
              <a:t>Install and configure Lifemapper components (Servers only)</a:t>
            </a:r>
          </a:p>
          <a:p>
            <a:r>
              <a:rPr lang="en-US" dirty="0" smtClean="0"/>
              <a:t>Start data pipeline</a:t>
            </a:r>
          </a:p>
          <a:p>
            <a:r>
              <a:rPr lang="en-US" dirty="0" smtClean="0"/>
              <a:t>Examine scripts and </a:t>
            </a:r>
            <a:r>
              <a:rPr lang="en-US" dirty="0" err="1" smtClean="0"/>
              <a:t>logfiles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To understand virtualization and deployment processes</a:t>
            </a:r>
          </a:p>
          <a:p>
            <a:pPr lvl="1"/>
            <a:r>
              <a:rPr lang="en-US" dirty="0" smtClean="0"/>
              <a:t>To identify areas for improvement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8572821" y="4395252"/>
            <a:ext cx="1586560" cy="2170757"/>
            <a:chOff x="5563817" y="2697147"/>
            <a:chExt cx="1701548" cy="2328086"/>
          </a:xfrm>
        </p:grpSpPr>
        <p:sp>
          <p:nvSpPr>
            <p:cNvPr id="38" name="Rounded Rectangle 37"/>
            <p:cNvSpPr/>
            <p:nvPr/>
          </p:nvSpPr>
          <p:spPr>
            <a:xfrm>
              <a:off x="5563817" y="2715952"/>
              <a:ext cx="1681878" cy="2309281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00498" y="2697147"/>
              <a:ext cx="954488" cy="237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LmWebServer</a:t>
              </a:r>
              <a:endParaRPr lang="en-US" sz="14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97066" y="2986737"/>
              <a:ext cx="1668299" cy="403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Website</a:t>
              </a:r>
            </a:p>
            <a:p>
              <a:pPr algn="ctr"/>
              <a:r>
                <a:rPr lang="en-US" sz="1400" dirty="0" smtClean="0"/>
                <a:t>REST Web Services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1565" y="4245733"/>
              <a:ext cx="1466052" cy="570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Submit job</a:t>
              </a:r>
            </a:p>
            <a:p>
              <a:pPr algn="ctr"/>
              <a:r>
                <a:rPr lang="en-US" sz="1400" dirty="0" smtClean="0"/>
                <a:t>Request data</a:t>
              </a:r>
            </a:p>
            <a:p>
              <a:pPr algn="ctr"/>
              <a:r>
                <a:rPr lang="en-US" sz="1400" dirty="0" smtClean="0"/>
                <a:t>Post result</a:t>
              </a:r>
              <a:endParaRPr lang="en-US" sz="1400" dirty="0"/>
            </a:p>
          </p:txBody>
        </p:sp>
        <p:pic>
          <p:nvPicPr>
            <p:cNvPr id="42" name="Picture 41" descr="LMWebsitePic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1565" y="3544554"/>
              <a:ext cx="1481765" cy="78446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975773" y="4288482"/>
            <a:ext cx="1179713" cy="1556993"/>
            <a:chOff x="241690" y="3568343"/>
            <a:chExt cx="1265214" cy="1669838"/>
          </a:xfrm>
        </p:grpSpPr>
        <p:sp>
          <p:nvSpPr>
            <p:cNvPr id="33" name="Rounded Rectangle 32"/>
            <p:cNvSpPr/>
            <p:nvPr/>
          </p:nvSpPr>
          <p:spPr>
            <a:xfrm>
              <a:off x="241690" y="3568343"/>
              <a:ext cx="1265214" cy="1669838"/>
            </a:xfrm>
            <a:prstGeom prst="roundRect">
              <a:avLst>
                <a:gd name="adj" fmla="val 6141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15155" y="3568343"/>
              <a:ext cx="1174546" cy="5611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err="1" smtClean="0"/>
                <a:t>LmCompute</a:t>
              </a:r>
              <a:endParaRPr lang="en-US" sz="1400" b="1" dirty="0" smtClean="0"/>
            </a:p>
            <a:p>
              <a:r>
                <a:rPr lang="en-US" sz="1400" b="1" dirty="0" smtClean="0"/>
                <a:t>Cluster 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29836" y="4010280"/>
              <a:ext cx="887976" cy="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LmSDM</a:t>
              </a:r>
              <a:endParaRPr lang="en-US" sz="1200" dirty="0" smtClean="0"/>
            </a:p>
          </p:txBody>
        </p:sp>
        <p:pic>
          <p:nvPicPr>
            <p:cNvPr id="36" name="Picture 21" descr="animationbackgroundta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10" y="4519411"/>
              <a:ext cx="572235" cy="632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487045" y="4212115"/>
              <a:ext cx="830767" cy="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LmRAD</a:t>
              </a:r>
              <a:endParaRPr lang="en-US" sz="1200" dirty="0" smtClean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8028271" y="1390588"/>
            <a:ext cx="2693398" cy="2514600"/>
            <a:chOff x="401570" y="2377304"/>
            <a:chExt cx="3081277" cy="2876729"/>
          </a:xfrm>
        </p:grpSpPr>
        <p:grpSp>
          <p:nvGrpSpPr>
            <p:cNvPr id="13" name="Group 12"/>
            <p:cNvGrpSpPr/>
            <p:nvPr/>
          </p:nvGrpSpPr>
          <p:grpSpPr>
            <a:xfrm>
              <a:off x="401570" y="2377304"/>
              <a:ext cx="3019002" cy="2876729"/>
              <a:chOff x="2662671" y="995100"/>
              <a:chExt cx="3762694" cy="3626011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2839334" y="1056780"/>
                <a:ext cx="3586031" cy="3564331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050424" y="995100"/>
                <a:ext cx="982651" cy="279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LmDbServer</a:t>
                </a:r>
                <a:endParaRPr lang="en-US" sz="1400" dirty="0"/>
              </a:p>
            </p:txBody>
          </p:sp>
          <p:pic>
            <p:nvPicPr>
              <p:cNvPr id="30" name="Picture 20" descr="exec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334" y="1692874"/>
                <a:ext cx="1702600" cy="1702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2662671" y="1397663"/>
                <a:ext cx="1324251" cy="349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Pipeline</a:t>
                </a:r>
                <a:endParaRPr lang="en-US" sz="1200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61282" y="3363712"/>
                <a:ext cx="1600277" cy="581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Data updater</a:t>
                </a:r>
              </a:p>
              <a:p>
                <a:pPr algn="ctr"/>
                <a:r>
                  <a:rPr lang="en-US" sz="1200" dirty="0" smtClean="0"/>
                  <a:t>Job tracker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49285" y="2671079"/>
              <a:ext cx="2833562" cy="2544496"/>
              <a:chOff x="649285" y="2671079"/>
              <a:chExt cx="2833562" cy="2544496"/>
            </a:xfrm>
          </p:grpSpPr>
          <p:pic>
            <p:nvPicPr>
              <p:cNvPr id="15" name="Picture 4" descr="Momordica charantia ma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052" y="4669908"/>
                <a:ext cx="1085225" cy="539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7" descr="wolf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4015" y="2749450"/>
                <a:ext cx="387766" cy="327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9" descr="lotus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5535" y="3029823"/>
                <a:ext cx="387767" cy="327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4254" y="2720201"/>
                <a:ext cx="788874" cy="39001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519178" y="3187902"/>
                <a:ext cx="796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/>
                  <a:t>Climate</a:t>
                </a:r>
                <a:endParaRPr lang="en-US" sz="12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49285" y="4753910"/>
                <a:ext cx="127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200" dirty="0" smtClean="0"/>
                  <a:t>Predicted habitat</a:t>
                </a:r>
              </a:p>
              <a:p>
                <a:pPr algn="r"/>
                <a:r>
                  <a:rPr lang="en-US" sz="1200" dirty="0" smtClean="0"/>
                  <a:t>PAM assembly</a:t>
                </a:r>
                <a:endParaRPr lang="en-US" sz="1200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111974" y="3497790"/>
                <a:ext cx="1370873" cy="1355509"/>
                <a:chOff x="1745146" y="3745235"/>
                <a:chExt cx="1470228" cy="1453751"/>
              </a:xfrm>
            </p:grpSpPr>
            <p:pic>
              <p:nvPicPr>
                <p:cNvPr id="26" name="Picture 13" descr="distortedlogo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5146" y="3745235"/>
                  <a:ext cx="1470228" cy="1453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1765976" y="3781459"/>
                  <a:ext cx="1280087" cy="2970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b="1" dirty="0" smtClean="0"/>
                    <a:t>Maps &amp; Models</a:t>
                  </a:r>
                  <a:endParaRPr lang="en-US" sz="1200" b="1" dirty="0"/>
                </a:p>
              </p:txBody>
            </p:sp>
          </p:grpSp>
          <p:pic>
            <p:nvPicPr>
              <p:cNvPr id="22" name="Picture 8" descr="snake_bi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8693" y="2989417"/>
                <a:ext cx="387767" cy="3275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1750227" y="3298689"/>
                <a:ext cx="6591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/>
                  <a:t>Species</a:t>
                </a:r>
                <a:endParaRPr lang="en-US" sz="1200" dirty="0"/>
              </a:p>
            </p:txBody>
          </p:sp>
          <p:sp>
            <p:nvSpPr>
              <p:cNvPr id="24" name="Down Arrow 23"/>
              <p:cNvSpPr/>
              <p:nvPr/>
            </p:nvSpPr>
            <p:spPr>
              <a:xfrm rot="18300000">
                <a:off x="1831956" y="4134913"/>
                <a:ext cx="207342" cy="391370"/>
              </a:xfrm>
              <a:prstGeom prst="downArrow">
                <a:avLst/>
              </a:prstGeom>
              <a:solidFill>
                <a:srgbClr val="C4F1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Bent Arrow 24"/>
              <p:cNvSpPr/>
              <p:nvPr/>
            </p:nvSpPr>
            <p:spPr>
              <a:xfrm rot="18519725" flipH="1">
                <a:off x="1299154" y="2698888"/>
                <a:ext cx="393077" cy="337460"/>
              </a:xfrm>
              <a:prstGeom prst="bentArrow">
                <a:avLst>
                  <a:gd name="adj1" fmla="val 27789"/>
                  <a:gd name="adj2" fmla="val 22736"/>
                  <a:gd name="adj3" fmla="val 25000"/>
                  <a:gd name="adj4" fmla="val 43750"/>
                </a:avLst>
              </a:prstGeom>
              <a:solidFill>
                <a:srgbClr val="C2F0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Left-Right Arrow 9"/>
          <p:cNvSpPr/>
          <p:nvPr/>
        </p:nvSpPr>
        <p:spPr>
          <a:xfrm rot="1500000">
            <a:off x="8089180" y="5078622"/>
            <a:ext cx="550253" cy="23143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Left-Right Arrow 11"/>
          <p:cNvSpPr/>
          <p:nvPr/>
        </p:nvSpPr>
        <p:spPr>
          <a:xfrm rot="16200000">
            <a:off x="9133239" y="4057052"/>
            <a:ext cx="550253" cy="231430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8021199" y="963834"/>
            <a:ext cx="208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tx2">
                    <a:lumMod val="75000"/>
                  </a:schemeClr>
                </a:solidFill>
              </a:rPr>
              <a:t>Lifemapper</a:t>
            </a:r>
            <a:r>
              <a:rPr lang="en-US" sz="1400" b="1" dirty="0" smtClean="0">
                <a:solidFill>
                  <a:schemeClr val="tx2">
                    <a:lumMod val="75000"/>
                  </a:schemeClr>
                </a:solidFill>
              </a:rPr>
              <a:t> server cluster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6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82662"/>
          </a:xfrm>
        </p:spPr>
        <p:txBody>
          <a:bodyPr/>
          <a:lstStyle/>
          <a:p>
            <a:r>
              <a:rPr lang="en-US" dirty="0" smtClean="0"/>
              <a:t>Virtualization Technologies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0974" y="2416247"/>
            <a:ext cx="11295206" cy="4229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Linux, Windows, OSX </a:t>
            </a:r>
          </a:p>
          <a:p>
            <a:r>
              <a:rPr lang="en-US" dirty="0" smtClean="0"/>
              <a:t>Ideal for laptops but </a:t>
            </a:r>
            <a:r>
              <a:rPr lang="en-US" dirty="0" smtClean="0"/>
              <a:t>instance size is limited by hardware</a:t>
            </a:r>
            <a:endParaRPr lang="en-US" dirty="0" smtClean="0"/>
          </a:p>
          <a:p>
            <a:r>
              <a:rPr lang="en-US" dirty="0" smtClean="0"/>
              <a:t>Advantages </a:t>
            </a:r>
            <a:r>
              <a:rPr lang="en-US" dirty="0" smtClean="0"/>
              <a:t>in VBE</a:t>
            </a:r>
          </a:p>
          <a:p>
            <a:pPr lvl="1"/>
            <a:r>
              <a:rPr lang="en-US" dirty="0" smtClean="0"/>
              <a:t>Can special-</a:t>
            </a:r>
            <a:r>
              <a:rPr lang="en-US" dirty="0" smtClean="0"/>
              <a:t>purpose or short-lived </a:t>
            </a:r>
            <a:r>
              <a:rPr lang="en-US" dirty="0" smtClean="0"/>
              <a:t>instance</a:t>
            </a:r>
          </a:p>
          <a:p>
            <a:pPr lvl="1"/>
            <a:r>
              <a:rPr lang="en-US" dirty="0" smtClean="0"/>
              <a:t>Ideal for: </a:t>
            </a:r>
          </a:p>
          <a:p>
            <a:pPr lvl="2"/>
            <a:r>
              <a:rPr lang="en-US" dirty="0" smtClean="0"/>
              <a:t>Testing</a:t>
            </a:r>
          </a:p>
          <a:p>
            <a:pPr lvl="2"/>
            <a:r>
              <a:rPr lang="en-US" dirty="0" smtClean="0"/>
              <a:t>Field </a:t>
            </a:r>
            <a:r>
              <a:rPr lang="en-US" dirty="0" smtClean="0"/>
              <a:t>work (with no network connection) </a:t>
            </a:r>
            <a:endParaRPr lang="en-US" dirty="0"/>
          </a:p>
          <a:p>
            <a:pPr lvl="2"/>
            <a:r>
              <a:rPr lang="en-US" dirty="0"/>
              <a:t>T</a:t>
            </a:r>
            <a:r>
              <a:rPr lang="en-US" dirty="0" smtClean="0"/>
              <a:t>eaching </a:t>
            </a:r>
            <a:r>
              <a:rPr lang="en-US" dirty="0" smtClean="0"/>
              <a:t>tool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86639" y="1171963"/>
            <a:ext cx="3126625" cy="947057"/>
            <a:chOff x="6248401" y="1415142"/>
            <a:chExt cx="3126625" cy="9470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1" y="1415142"/>
              <a:ext cx="736600" cy="94705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23100" y="1435100"/>
              <a:ext cx="235192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stA="74000" endPos="30000" dist="12700" dir="5400000" sy="-100000" algn="bl" rotWithShape="0"/>
                  </a:effectLst>
                  <a:latin typeface="Charcoal CY"/>
                </a:rPr>
                <a:t>VirtualBox</a:t>
              </a:r>
              <a:endPara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stA="74000" endPos="30000" dist="12700" dir="5400000" sy="-100000" algn="bl" rotWithShape="0"/>
                </a:effectLst>
                <a:latin typeface="Charcoal C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0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88" y="274638"/>
            <a:ext cx="10972800" cy="895170"/>
          </a:xfrm>
        </p:spPr>
        <p:txBody>
          <a:bodyPr>
            <a:normAutofit/>
          </a:bodyPr>
          <a:lstStyle/>
          <a:p>
            <a:r>
              <a:rPr lang="en-US" dirty="0" smtClean="0"/>
              <a:t>Virtual Box Image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675128" y="1522375"/>
            <a:ext cx="2776196" cy="4300423"/>
            <a:chOff x="4394373" y="1559115"/>
            <a:chExt cx="2776196" cy="4300423"/>
          </a:xfrm>
        </p:grpSpPr>
        <p:grpSp>
          <p:nvGrpSpPr>
            <p:cNvPr id="182" name="Group 181"/>
            <p:cNvGrpSpPr/>
            <p:nvPr/>
          </p:nvGrpSpPr>
          <p:grpSpPr>
            <a:xfrm>
              <a:off x="4394373" y="1559115"/>
              <a:ext cx="2776196" cy="4300423"/>
              <a:chOff x="6269177" y="1255384"/>
              <a:chExt cx="3523081" cy="4827915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6269177" y="1255384"/>
                <a:ext cx="3523081" cy="4827915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53" name="Group 152"/>
              <p:cNvGrpSpPr/>
              <p:nvPr/>
            </p:nvGrpSpPr>
            <p:grpSpPr>
              <a:xfrm>
                <a:off x="6338490" y="2631952"/>
                <a:ext cx="3443596" cy="1629149"/>
                <a:chOff x="598090" y="2479552"/>
                <a:chExt cx="3443596" cy="1629149"/>
              </a:xfrm>
            </p:grpSpPr>
            <p:grpSp>
              <p:nvGrpSpPr>
                <p:cNvPr id="154" name="Group 153"/>
                <p:cNvGrpSpPr/>
                <p:nvPr/>
              </p:nvGrpSpPr>
              <p:grpSpPr>
                <a:xfrm>
                  <a:off x="598090" y="2498322"/>
                  <a:ext cx="1610623" cy="1610379"/>
                  <a:chOff x="7671990" y="199622"/>
                  <a:chExt cx="1610623" cy="1610379"/>
                </a:xfrm>
              </p:grpSpPr>
              <p:sp>
                <p:nvSpPr>
                  <p:cNvPr id="160" name="Rounded Rectangle 159"/>
                  <p:cNvSpPr>
                    <a:spLocks noChangeAspect="1"/>
                  </p:cNvSpPr>
                  <p:nvPr/>
                </p:nvSpPr>
                <p:spPr>
                  <a:xfrm>
                    <a:off x="7671990" y="199622"/>
                    <a:ext cx="1610623" cy="1610379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161" name="Group 160"/>
                  <p:cNvGrpSpPr/>
                  <p:nvPr/>
                </p:nvGrpSpPr>
                <p:grpSpPr>
                  <a:xfrm>
                    <a:off x="7794422" y="260570"/>
                    <a:ext cx="1432936" cy="1463860"/>
                    <a:chOff x="8722263" y="565370"/>
                    <a:chExt cx="1432936" cy="1463860"/>
                  </a:xfrm>
                </p:grpSpPr>
                <p:sp>
                  <p:nvSpPr>
                    <p:cNvPr id="162" name="TextBox 161"/>
                    <p:cNvSpPr txBox="1"/>
                    <p:nvPr/>
                  </p:nvSpPr>
                  <p:spPr>
                    <a:xfrm>
                      <a:off x="8722263" y="565370"/>
                      <a:ext cx="1432936" cy="3455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LmDbServer</a:t>
                      </a:r>
                      <a:endParaRPr lang="en-US" sz="1400" dirty="0"/>
                    </a:p>
                  </p:txBody>
                </p:sp>
                <p:pic>
                  <p:nvPicPr>
                    <p:cNvPr id="164" name="Picture 20" descr="exec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0012" y="1395179"/>
                      <a:ext cx="641237" cy="63405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55" name="Group 154"/>
                <p:cNvGrpSpPr/>
                <p:nvPr/>
              </p:nvGrpSpPr>
              <p:grpSpPr>
                <a:xfrm>
                  <a:off x="2372802" y="2479552"/>
                  <a:ext cx="1668884" cy="1617176"/>
                  <a:chOff x="9205402" y="3012952"/>
                  <a:chExt cx="1668884" cy="1617176"/>
                </a:xfrm>
              </p:grpSpPr>
              <p:sp>
                <p:nvSpPr>
                  <p:cNvPr id="157" name="Rounded Rectangle 156"/>
                  <p:cNvSpPr>
                    <a:spLocks noChangeAspect="1"/>
                  </p:cNvSpPr>
                  <p:nvPr/>
                </p:nvSpPr>
                <p:spPr>
                  <a:xfrm>
                    <a:off x="9205402" y="3012952"/>
                    <a:ext cx="1619620" cy="1617176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9243247" y="3078594"/>
                    <a:ext cx="1631039" cy="345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LmWebServer</a:t>
                    </a:r>
                    <a:endParaRPr lang="en-US" sz="1400" b="1" dirty="0"/>
                  </a:p>
                </p:txBody>
              </p:sp>
            </p:grpSp>
          </p:grpSp>
        </p:grpSp>
        <p:sp>
          <p:nvSpPr>
            <p:cNvPr id="185" name="TextBox 184"/>
            <p:cNvSpPr txBox="1"/>
            <p:nvPr/>
          </p:nvSpPr>
          <p:spPr>
            <a:xfrm>
              <a:off x="4877476" y="1948734"/>
              <a:ext cx="176109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Add</a:t>
              </a:r>
            </a:p>
            <a:p>
              <a:pPr algn="ctr"/>
              <a:r>
                <a:rPr lang="en-US" sz="1600" b="1" dirty="0" smtClean="0"/>
                <a:t>2 LM components</a:t>
              </a:r>
              <a:endParaRPr lang="en-US" sz="1600" b="1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09645" y="1522375"/>
            <a:ext cx="2776196" cy="4300423"/>
            <a:chOff x="506980" y="1481845"/>
            <a:chExt cx="2776196" cy="4300423"/>
          </a:xfrm>
        </p:grpSpPr>
        <p:sp>
          <p:nvSpPr>
            <p:cNvPr id="208" name="Rounded Rectangle 207"/>
            <p:cNvSpPr/>
            <p:nvPr/>
          </p:nvSpPr>
          <p:spPr>
            <a:xfrm>
              <a:off x="506980" y="1481845"/>
              <a:ext cx="2776196" cy="4300423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7" name="TextBox 226"/>
            <p:cNvSpPr txBox="1"/>
            <p:nvPr/>
          </p:nvSpPr>
          <p:spPr>
            <a:xfrm>
              <a:off x="797151" y="1871465"/>
              <a:ext cx="2103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Install</a:t>
              </a:r>
            </a:p>
            <a:p>
              <a:pPr algn="ctr"/>
              <a:r>
                <a:rPr lang="en-US" sz="1600" b="1" dirty="0" err="1" smtClean="0"/>
                <a:t>VBox</a:t>
              </a:r>
              <a:r>
                <a:rPr lang="en-US" sz="1600" b="1" dirty="0" smtClean="0"/>
                <a:t> instance </a:t>
              </a:r>
            </a:p>
            <a:p>
              <a:pPr algn="ctr"/>
              <a:r>
                <a:rPr lang="en-US" sz="1600" b="1" dirty="0" smtClean="0"/>
                <a:t>with Rocks </a:t>
              </a:r>
              <a:r>
                <a:rPr lang="en-US" sz="1600" b="1" dirty="0" smtClean="0"/>
                <a:t>frontend</a:t>
              </a:r>
              <a:endParaRPr lang="en-US" sz="1600" b="1" dirty="0" smtClean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640610" y="1522375"/>
            <a:ext cx="2776196" cy="4300423"/>
            <a:chOff x="8437945" y="1562905"/>
            <a:chExt cx="2776196" cy="4300423"/>
          </a:xfrm>
        </p:grpSpPr>
        <p:grpSp>
          <p:nvGrpSpPr>
            <p:cNvPr id="228" name="Group 227"/>
            <p:cNvGrpSpPr/>
            <p:nvPr/>
          </p:nvGrpSpPr>
          <p:grpSpPr>
            <a:xfrm>
              <a:off x="8437945" y="1562905"/>
              <a:ext cx="2776196" cy="4300423"/>
              <a:chOff x="6269177" y="1255384"/>
              <a:chExt cx="3523081" cy="4827915"/>
            </a:xfrm>
          </p:grpSpPr>
          <p:sp>
            <p:nvSpPr>
              <p:cNvPr id="229" name="Rounded Rectangle 228"/>
              <p:cNvSpPr/>
              <p:nvPr/>
            </p:nvSpPr>
            <p:spPr>
              <a:xfrm>
                <a:off x="6269177" y="1255384"/>
                <a:ext cx="3523081" cy="4827915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230" name="Group 229"/>
              <p:cNvGrpSpPr/>
              <p:nvPr/>
            </p:nvGrpSpPr>
            <p:grpSpPr>
              <a:xfrm>
                <a:off x="6338490" y="2631952"/>
                <a:ext cx="3394332" cy="1629149"/>
                <a:chOff x="598090" y="2479552"/>
                <a:chExt cx="3394332" cy="1629149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598090" y="2498322"/>
                  <a:ext cx="1610623" cy="1610379"/>
                  <a:chOff x="7671990" y="199622"/>
                  <a:chExt cx="1610623" cy="1610379"/>
                </a:xfrm>
              </p:grpSpPr>
              <p:sp>
                <p:nvSpPr>
                  <p:cNvPr id="236" name="Rounded Rectangle 235"/>
                  <p:cNvSpPr>
                    <a:spLocks noChangeAspect="1"/>
                  </p:cNvSpPr>
                  <p:nvPr/>
                </p:nvSpPr>
                <p:spPr>
                  <a:xfrm>
                    <a:off x="7671990" y="199622"/>
                    <a:ext cx="1610623" cy="1610379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239" name="Group 238"/>
                  <p:cNvGrpSpPr/>
                  <p:nvPr/>
                </p:nvGrpSpPr>
                <p:grpSpPr>
                  <a:xfrm>
                    <a:off x="7829012" y="544215"/>
                    <a:ext cx="1296578" cy="1256196"/>
                    <a:chOff x="9391854" y="569615"/>
                    <a:chExt cx="1296578" cy="1256196"/>
                  </a:xfrm>
                </p:grpSpPr>
                <p:pic>
                  <p:nvPicPr>
                    <p:cNvPr id="240" name="Picture 20" descr="exec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435012" y="1115779"/>
                      <a:ext cx="641237" cy="63405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41" name="Group 240"/>
                    <p:cNvGrpSpPr/>
                    <p:nvPr/>
                  </p:nvGrpSpPr>
                  <p:grpSpPr>
                    <a:xfrm>
                      <a:off x="9391854" y="569615"/>
                      <a:ext cx="1296578" cy="1256196"/>
                      <a:chOff x="1274651" y="1016791"/>
                      <a:chExt cx="1483300" cy="1437102"/>
                    </a:xfrm>
                  </p:grpSpPr>
                  <p:pic>
                    <p:nvPicPr>
                      <p:cNvPr id="242" name="Picture 4" descr="Momordica charantia ma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2679" y="1307370"/>
                        <a:ext cx="567321" cy="2818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43" name="Picture 7" descr="wol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019" y="1016791"/>
                        <a:ext cx="320836" cy="2709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44" name="Picture 9" descr="lotus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4651" y="1336429"/>
                        <a:ext cx="343158" cy="2898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45" name="Picture 244"/>
                      <p:cNvPicPr>
                        <a:picLocks noChangeAspect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841668" y="1023689"/>
                        <a:ext cx="572030" cy="2828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6" name="Picture 13" descr="distortedlogo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383" y="1641534"/>
                        <a:ext cx="821568" cy="8123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47" name="Picture 8" descr="snake_bi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0635" y="1363901"/>
                        <a:ext cx="297192" cy="2510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</p:grpSp>
            <p:grpSp>
              <p:nvGrpSpPr>
                <p:cNvPr id="232" name="Group 231"/>
                <p:cNvGrpSpPr/>
                <p:nvPr/>
              </p:nvGrpSpPr>
              <p:grpSpPr>
                <a:xfrm>
                  <a:off x="2372802" y="2479552"/>
                  <a:ext cx="1619620" cy="1617176"/>
                  <a:chOff x="9205402" y="3012952"/>
                  <a:chExt cx="1619620" cy="1617176"/>
                </a:xfrm>
              </p:grpSpPr>
              <p:sp>
                <p:nvSpPr>
                  <p:cNvPr id="233" name="Rounded Rectangle 232"/>
                  <p:cNvSpPr>
                    <a:spLocks noChangeAspect="1"/>
                  </p:cNvSpPr>
                  <p:nvPr/>
                </p:nvSpPr>
                <p:spPr>
                  <a:xfrm>
                    <a:off x="9205402" y="3012952"/>
                    <a:ext cx="1619620" cy="1617176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pic>
                <p:nvPicPr>
                  <p:cNvPr id="235" name="Picture 234" descr="LMWebsitePic.png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323575" y="3549330"/>
                    <a:ext cx="1353634" cy="676582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48" name="TextBox 247"/>
            <p:cNvSpPr txBox="1"/>
            <p:nvPr/>
          </p:nvSpPr>
          <p:spPr>
            <a:xfrm>
              <a:off x="8849712" y="1966035"/>
              <a:ext cx="188013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Bootstrap </a:t>
              </a:r>
            </a:p>
            <a:p>
              <a:pPr algn="ctr"/>
              <a:r>
                <a:rPr lang="en-US" sz="1600" b="1" dirty="0" smtClean="0"/>
                <a:t>database</a:t>
              </a:r>
              <a:endParaRPr lang="en-US" sz="1600" b="1" dirty="0" smtClean="0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8575529" y="2819549"/>
              <a:ext cx="1129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LmDbServer</a:t>
              </a:r>
              <a:endParaRPr lang="en-US" sz="1400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9907351" y="2807011"/>
              <a:ext cx="1285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LmWebServer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9779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Lifemapper</a:t>
            </a:r>
            <a:r>
              <a:rPr lang="en-US" dirty="0" smtClean="0"/>
              <a:t> in </a:t>
            </a:r>
            <a:r>
              <a:rPr lang="en-US" dirty="0" err="1" smtClean="0"/>
              <a:t>VirtualBox</a:t>
            </a:r>
            <a:r>
              <a:rPr lang="en-US" dirty="0" smtClean="0"/>
              <a:t> on a laptop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6112908"/>
              </p:ext>
            </p:extLst>
          </p:nvPr>
        </p:nvGraphicFramePr>
        <p:xfrm>
          <a:off x="584200" y="1117606"/>
          <a:ext cx="10972800" cy="352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850900" y="4254500"/>
            <a:ext cx="10782300" cy="1105932"/>
            <a:chOff x="850900" y="4254500"/>
            <a:chExt cx="10782300" cy="1105932"/>
          </a:xfrm>
        </p:grpSpPr>
        <p:grpSp>
          <p:nvGrpSpPr>
            <p:cNvPr id="15" name="Group 14"/>
            <p:cNvGrpSpPr/>
            <p:nvPr/>
          </p:nvGrpSpPr>
          <p:grpSpPr>
            <a:xfrm>
              <a:off x="850900" y="4254500"/>
              <a:ext cx="7823200" cy="1105932"/>
              <a:chOff x="850900" y="4254500"/>
              <a:chExt cx="7823200" cy="1105932"/>
            </a:xfrm>
          </p:grpSpPr>
          <p:sp>
            <p:nvSpPr>
              <p:cNvPr id="7" name="Left Brace 6"/>
              <p:cNvSpPr/>
              <p:nvPr/>
            </p:nvSpPr>
            <p:spPr>
              <a:xfrm rot="16200000">
                <a:off x="4448175" y="657225"/>
                <a:ext cx="628650" cy="78232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93631" y="4991100"/>
                <a:ext cx="737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Setup </a:t>
                </a:r>
                <a:endParaRPr lang="en-US" b="1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75800" y="4254500"/>
              <a:ext cx="2057400" cy="1080532"/>
              <a:chOff x="9461500" y="4254500"/>
              <a:chExt cx="2146300" cy="1080532"/>
            </a:xfrm>
          </p:grpSpPr>
          <p:sp>
            <p:nvSpPr>
              <p:cNvPr id="9" name="Left Brace 8"/>
              <p:cNvSpPr/>
              <p:nvPr/>
            </p:nvSpPr>
            <p:spPr>
              <a:xfrm rot="16200000">
                <a:off x="10220325" y="3495675"/>
                <a:ext cx="628650" cy="21463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262781" y="4965700"/>
                <a:ext cx="543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Use</a:t>
                </a:r>
                <a:endParaRPr lang="en-US" b="1" dirty="0"/>
              </a:p>
            </p:txBody>
          </p:sp>
        </p:grp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761464" y="5321306"/>
            <a:ext cx="4629429" cy="153669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Challenge Steps:</a:t>
            </a: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VirtualBox</a:t>
            </a:r>
            <a:r>
              <a:rPr lang="en-US" dirty="0" smtClean="0"/>
              <a:t>, import VM, start VM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lifemapper</a:t>
            </a:r>
            <a:r>
              <a:rPr lang="en-US" dirty="0" smtClean="0"/>
              <a:t>-server roll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Bootstrap database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data pipeline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Examine process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9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4500" y="1968505"/>
            <a:ext cx="5486400" cy="324612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141D31"/>
                </a:solidFill>
              </a:rPr>
              <a:t>PRAGMA</a:t>
            </a:r>
          </a:p>
          <a:p>
            <a:pPr marL="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</a:t>
            </a:r>
            <a:r>
              <a:rPr lang="en-US" sz="2400" dirty="0" smtClean="0">
                <a:solidFill>
                  <a:srgbClr val="141D31"/>
                </a:solidFill>
              </a:rPr>
              <a:t>US NSF 1234953</a:t>
            </a:r>
          </a:p>
          <a:p>
            <a:pPr marL="57150" indent="0">
              <a:buNone/>
            </a:pPr>
            <a:r>
              <a:rPr lang="en-US" sz="2800" b="1" dirty="0" smtClean="0">
                <a:solidFill>
                  <a:srgbClr val="141D31"/>
                </a:solidFill>
              </a:rPr>
              <a:t>Rocks </a:t>
            </a:r>
            <a:endParaRPr lang="en-US" sz="2800" b="1" dirty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</a:t>
            </a:r>
            <a:r>
              <a:rPr lang="en-US" sz="2400" dirty="0">
                <a:solidFill>
                  <a:srgbClr val="141D31"/>
                </a:solidFill>
              </a:rPr>
              <a:t>US NSF OCI-1032778</a:t>
            </a:r>
          </a:p>
          <a:p>
            <a:pPr marL="57150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	US NSF OCI-0721623</a:t>
            </a:r>
          </a:p>
        </p:txBody>
      </p:sp>
      <p:pic>
        <p:nvPicPr>
          <p:cNvPr id="3" name="Picture 2" descr="NSF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03" y="1930400"/>
            <a:ext cx="1460500" cy="1460500"/>
          </a:xfrm>
          <a:prstGeom prst="rect">
            <a:avLst/>
          </a:prstGeom>
        </p:spPr>
      </p:pic>
      <p:pic>
        <p:nvPicPr>
          <p:cNvPr id="4" name="Picture 3" descr="NASA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2" y="3537978"/>
            <a:ext cx="1638300" cy="14023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6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23000" y="1968505"/>
            <a:ext cx="5486400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Font typeface="Arial"/>
              <a:buNone/>
            </a:pPr>
            <a:r>
              <a:rPr lang="en-US" sz="3000" b="1" dirty="0" err="1" smtClean="0">
                <a:solidFill>
                  <a:srgbClr val="141D31"/>
                </a:solidFill>
              </a:rPr>
              <a:t>Lifemapper</a:t>
            </a:r>
            <a:endParaRPr lang="en-US" sz="3000" b="1" dirty="0" smtClean="0">
              <a:solidFill>
                <a:srgbClr val="141D31"/>
              </a:solidFill>
            </a:endParaRPr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 NSF BIO/ABI </a:t>
            </a:r>
            <a:r>
              <a:rPr lang="en-US" sz="2400" dirty="0" smtClean="0">
                <a:solidFill>
                  <a:srgbClr val="141D31"/>
                </a:solidFill>
              </a:rPr>
              <a:t>1356732</a:t>
            </a:r>
          </a:p>
          <a:p>
            <a:pPr marL="400050" lvl="1" indent="0">
              <a:buFont typeface="Arial"/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 </a:t>
            </a:r>
            <a:r>
              <a:rPr lang="en-US" sz="2400" dirty="0" smtClean="0">
                <a:solidFill>
                  <a:srgbClr val="141D31"/>
                </a:solidFill>
              </a:rPr>
              <a:t>NASA </a:t>
            </a:r>
            <a:r>
              <a:rPr lang="en-US" sz="2400" dirty="0" smtClean="0">
                <a:solidFill>
                  <a:srgbClr val="141D31"/>
                </a:solidFill>
              </a:rPr>
              <a:t>NNX12AF45A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USGS CESU  #G14AC00285</a:t>
            </a:r>
            <a:endParaRPr lang="en-US" sz="2400" dirty="0">
              <a:solidFill>
                <a:srgbClr val="141D31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2900" dirty="0" smtClean="0">
                <a:solidFill>
                  <a:srgbClr val="141D31"/>
                </a:solidFill>
              </a:rPr>
              <a:t> 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5300" y="1320807"/>
            <a:ext cx="11239500" cy="110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This work is funded in part by National Science Foundation and NASA grants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7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01838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36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6282" y="293370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6" name="Picture 5" descr="lm-log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9" y="965204"/>
            <a:ext cx="8115291" cy="13902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619500" y="3898925"/>
            <a:ext cx="4953000" cy="260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2801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D6440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chemeClr val="accent1">
                    <a:lumMod val="50000"/>
                  </a:schemeClr>
                </a:solidFill>
              </a:rPr>
              <a:t>Lifemapper</a:t>
            </a: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3"/>
              </a:rPr>
              <a:t>http://lifemapper.org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4"/>
              </a:rPr>
              <a:t>https://github.com/lifemapper/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smtClean="0">
                <a:solidFill>
                  <a:srgbClr val="254061"/>
                </a:solidFill>
              </a:rPr>
              <a:t>Rocks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5"/>
              </a:rPr>
              <a:t>http://www.rocksclusters.org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rgbClr val="254061"/>
                </a:solidFill>
              </a:rPr>
              <a:t>Pragmagrid</a:t>
            </a:r>
            <a:r>
              <a:rPr lang="en-US" sz="1600" b="1" dirty="0" smtClean="0">
                <a:solidFill>
                  <a:srgbClr val="254061"/>
                </a:solidFill>
              </a:rPr>
              <a:t> </a:t>
            </a:r>
            <a:r>
              <a:rPr lang="en-US" sz="1600" b="1" dirty="0" err="1" smtClean="0">
                <a:solidFill>
                  <a:srgbClr val="254061"/>
                </a:solidFill>
              </a:rPr>
              <a:t>GitHub</a:t>
            </a:r>
            <a:endParaRPr lang="en-US" sz="1600" b="1" dirty="0" smtClean="0">
              <a:solidFill>
                <a:srgbClr val="254061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hlinkClick r:id="rId6"/>
              </a:rPr>
              <a:t>https://github.com/pragmagrid/lifemapper</a:t>
            </a:r>
            <a:r>
              <a:rPr lang="en-US" sz="1600" dirty="0" smtClean="0"/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322EFF"/>
                </a:solidFill>
              </a:rPr>
              <a:t>https://</a:t>
            </a:r>
            <a:r>
              <a:rPr lang="en-US" sz="1600" dirty="0" err="1" smtClean="0">
                <a:solidFill>
                  <a:srgbClr val="322EFF"/>
                </a:solidFill>
              </a:rPr>
              <a:t>github.com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pragmagrid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lifemapper</a:t>
            </a:r>
            <a:r>
              <a:rPr lang="en-US" sz="1600" dirty="0" smtClean="0">
                <a:solidFill>
                  <a:srgbClr val="322EFF"/>
                </a:solidFill>
              </a:rPr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215881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76200" tIns="76200" rIns="76200" bIns="76200" numCol="1" spcCol="1270" anchor="ctr" anchorCtr="0">
        <a:noAutofit/>
      </a:bodyPr>
      <a:lstStyle>
        <a:defPPr algn="ctr" defTabSz="889000">
          <a:lnSpc>
            <a:spcPct val="90000"/>
          </a:lnSpc>
          <a:spcBef>
            <a:spcPct val="0"/>
          </a:spcBef>
          <a:spcAft>
            <a:spcPct val="35000"/>
          </a:spcAft>
          <a:defRPr sz="2000" kern="12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26490</TotalTime>
  <Words>540</Words>
  <Application>Microsoft Macintosh PowerPoint</Application>
  <PresentationFormat>Custom</PresentationFormat>
  <Paragraphs>148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PRAGMA 27 Student Challenge</vt:lpstr>
      <vt:lpstr>Virtualization Technologies</vt:lpstr>
      <vt:lpstr>Virtual Box Image</vt:lpstr>
      <vt:lpstr>Lifemapper in VirtualBox on a laptop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Papadopoulos</dc:creator>
  <cp:lastModifiedBy>Aimee Stewart</cp:lastModifiedBy>
  <cp:revision>319</cp:revision>
  <dcterms:created xsi:type="dcterms:W3CDTF">2013-09-25T18:09:14Z</dcterms:created>
  <dcterms:modified xsi:type="dcterms:W3CDTF">2014-10-15T18:06:54Z</dcterms:modified>
</cp:coreProperties>
</file>